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72" r:id="rId5"/>
    <p:sldId id="258" r:id="rId6"/>
    <p:sldId id="259" r:id="rId7"/>
    <p:sldId id="260" r:id="rId8"/>
    <p:sldId id="263" r:id="rId9"/>
    <p:sldId id="261" r:id="rId10"/>
    <p:sldId id="262" r:id="rId11"/>
    <p:sldId id="264" r:id="rId12"/>
    <p:sldId id="265" r:id="rId13"/>
    <p:sldId id="266" r:id="rId14"/>
    <p:sldId id="269" r:id="rId15"/>
    <p:sldId id="267" r:id="rId16"/>
    <p:sldId id="271" r:id="rId17"/>
    <p:sldId id="26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 Maheshwari" initials="DM" lastIdx="1" clrIdx="0">
    <p:extLst>
      <p:ext uri="{19B8F6BF-5375-455C-9EA6-DF929625EA0E}">
        <p15:presenceInfo xmlns:p15="http://schemas.microsoft.com/office/powerpoint/2012/main" userId="b6b1a1133265fd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1AA68-BAD0-4DB0-8D64-6F78D77F6BEF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F7FA8-3C89-48E2-B080-F8BF494191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897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6803-8DD0-0493-D266-CBE3C2990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0E5A0E-F827-6A15-DC17-169E61FB0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116BE-7C09-A8CC-4643-E423C45E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BF1B0-7123-9FD5-B77B-39DAC1053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79890-B0E1-8D6F-2C89-C895E488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1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BFE27-8B56-E30C-4584-9E93A0C9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3E3-4527-9711-78B4-6341F4962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E12EC-25DC-A276-279D-82893C5E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955D-FA23-1434-6249-ED81B8AF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8E625-C856-AEA2-B725-6EFDDAE4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98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43DE2B-B2C1-1400-3F86-8413C3272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5F938-9744-48A3-4D83-864522160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ECC6F-33D7-BB77-89E4-657EDBDA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58E47-ABDA-EA17-93F4-642C544E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18C3-CFE6-7D72-4759-222F2B2F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68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3E8E-A590-D74F-957E-26AE37AD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30A5E-065A-B3C3-00A6-2FAF435AE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E5544-4762-A153-C975-47962314C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C3E68-9458-3FB6-E6A4-AE4DE5A5F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DCEB0-C6C2-D028-0774-0DE999913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17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09D2-2132-C9CC-61B2-68321E1B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068C2-42D2-C167-9B21-BCDE3F13F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3060-95F8-18D0-005E-366CD24E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2254-E905-3D8C-D629-0ACBDE27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7BBD8-DA28-B062-A9EB-27106F44F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58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A7B2-8A58-3E1C-C605-09BBE05A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B6E1B-13FC-DE6A-C1EE-6DD38A5BE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79372-E5BA-05DD-8691-71664E3F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26E5E-4289-65DD-953E-B9407350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70C91-64A3-9771-A7EC-8521B2545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DB65E-67A2-FAEB-6B10-23CAFBDB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47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C684-0F43-6EAA-1E12-23780A44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0976D-A0C1-04AD-CDE7-B15B88E7F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670B7-8A32-0B23-8348-BE31646B6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CDA93-6CE4-B030-575F-B8DDAC0A3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69476-32C1-709D-48FB-8AABCF3F9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C261A-A336-AFD0-2667-0CD33C7F9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C3C74C-1EC3-9A92-5D70-4B41CAD6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D4579-18DA-30D1-4D19-7D4689BF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87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E5A7-8255-001D-E43F-70867547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2541C-5228-D6B0-CEF5-98F8024B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3F12C-8185-72D4-9B35-0B5D79BE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2C19F-056E-078D-67DD-828A5EF8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3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50BBC-A66A-B8F8-1AFF-F0084A53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0C97C5-4403-A5D3-55A1-F5C62F4B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FF0CB-513A-2660-B130-D0D70EF0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578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4C8D-AB58-3145-F165-E90C236B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601D1-8826-9700-9AF3-16ABAEDF8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920C5-B7CF-D3CC-30CF-58F689D50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CCC4B-A88A-EDC9-6579-DF851643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7A825-E52B-0C50-CCD5-11DEE024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82113-C869-20F0-115B-DC4AD8AF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85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B86C-1AEF-6A0D-989B-824147B4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F25464-AAAC-61CF-EE5A-3007208DF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F852E-4F35-319C-3ED7-CCA21E5E0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ABCF3-2B44-347F-405F-B8977496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19AC-652F-9299-A333-ED9C39C6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97AA2-F57F-3E67-4C8E-B10998DA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04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656B9-F569-844A-9ED8-B2E2128E6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76BB2-163B-7D8D-34C3-363947344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83120-4A01-8A12-0570-78BB1F51F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838AD-FBFC-4439-B65A-93BB5EA7CD4A}" type="datetimeFigureOut">
              <a:rPr lang="en-IN" smtClean="0"/>
              <a:t>12-07-22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54633-B5A1-2C1E-A5FA-031B47A9F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3738-6B25-D4E8-015A-2A5393771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BABCA-846F-480A-B16A-78C2D1595E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70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hm.com/english/What-is-Induction-Heating-and-induction-heating-principle-1-31-15.html" TargetMode="External"/><Relationship Id="rId2" Type="http://schemas.openxmlformats.org/officeDocument/2006/relationships/hyperlink" Target="https://www.ambrell.com/learn/what-is-induction-heating?hsCtaTracking=e6644f6a-4953-4244-96eb-cd858b8d8326%7C26187e5b-61c9-4457-baf6-d986ed93d64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3dZCDE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Rectifi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36D0-DF65-8EA5-834D-853764A46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-1193800"/>
            <a:ext cx="9144000" cy="2387600"/>
          </a:xfrm>
        </p:spPr>
        <p:txBody>
          <a:bodyPr>
            <a:normAutofit/>
          </a:bodyPr>
          <a:lstStyle/>
          <a:p>
            <a:r>
              <a:rPr lang="en-IN" sz="8000" dirty="0">
                <a:solidFill>
                  <a:schemeClr val="accent1"/>
                </a:solidFill>
              </a:rPr>
              <a:t>Project Title-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389C3-9093-F459-29C6-D8E7ABCAE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49" y="1586806"/>
            <a:ext cx="11996693" cy="5271193"/>
          </a:xfrm>
        </p:spPr>
        <p:txBody>
          <a:bodyPr/>
          <a:lstStyle/>
          <a:p>
            <a:r>
              <a:rPr lang="en-IN" sz="3200" b="1" u="sng" dirty="0"/>
              <a:t>Reduce the power consumption in the process of Adhesive curing.</a:t>
            </a:r>
          </a:p>
          <a:p>
            <a:r>
              <a:rPr lang="en-IN" dirty="0"/>
              <a:t>(Celeros Flow Technology, Jaipur)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l"/>
            <a:r>
              <a:rPr lang="en-IN" dirty="0"/>
              <a:t>Done by : Denis (Intern)</a:t>
            </a:r>
          </a:p>
          <a:p>
            <a:pPr algn="l"/>
            <a:r>
              <a:rPr lang="en-IN" dirty="0"/>
              <a:t>Mentor :  Mr. Debasis Rout (EHS Coordinator)</a:t>
            </a:r>
          </a:p>
          <a:p>
            <a:pPr algn="l"/>
            <a:r>
              <a:rPr lang="en-IN" dirty="0"/>
              <a:t>Duration: 05/2022-07/2022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033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2F19-12EC-3DF4-C518-D13782A6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The Work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492C3-7422-F2FA-AA13-562451B8F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Usually the work heads use power inverters to produce high frequency AC currents.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This system is costly.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 we try to make our own oscillator.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contains a combination of </a:t>
            </a:r>
            <a:r>
              <a:rPr lang="en-US" dirty="0">
                <a:latin typeface="Arial" panose="020B0604020202020204" pitchFamily="34" charset="0"/>
              </a:rPr>
              <a:t>capacitors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inductors to mate the power unit to the work coil.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The L-C oscillations of the capacitors and inductors produces the current for the coil.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60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F729-CE76-708E-E400-ED71E07A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4" y="803142"/>
            <a:ext cx="10515600" cy="1325563"/>
          </a:xfrm>
        </p:spPr>
        <p:txBody>
          <a:bodyPr/>
          <a:lstStyle/>
          <a:p>
            <a:r>
              <a:rPr lang="en-IN" b="1" u="sng" dirty="0">
                <a:solidFill>
                  <a:schemeClr val="accent1"/>
                </a:solidFill>
              </a:rPr>
              <a:t>Capacitors and Inductors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3873C-1BD6-FE0A-F810-53349430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2973952"/>
            <a:ext cx="11963400" cy="4351338"/>
          </a:xfrm>
        </p:spPr>
        <p:txBody>
          <a:bodyPr/>
          <a:lstStyle/>
          <a:p>
            <a:r>
              <a:rPr lang="en-IN" dirty="0"/>
              <a:t>A total of 14 Capacitors rated 330nF are connected in parallel to the circuit.</a:t>
            </a:r>
          </a:p>
          <a:p>
            <a:r>
              <a:rPr lang="en-IN" dirty="0"/>
              <a:t>Inductors used to be made of double cored toroid using 12 gauge wires with around 18 turns.</a:t>
            </a:r>
          </a:p>
          <a:p>
            <a:r>
              <a:rPr lang="en-IN" dirty="0"/>
              <a:t>While winding the inductors wires need to be kept to the inductor rings.</a:t>
            </a:r>
          </a:p>
          <a:p>
            <a:r>
              <a:rPr lang="en-IN" dirty="0"/>
              <a:t>2 Inductors are made rated 60 </a:t>
            </a:r>
            <a:r>
              <a:rPr lang="en-IN" dirty="0" err="1"/>
              <a:t>microH</a:t>
            </a:r>
            <a:r>
              <a:rPr lang="en-IN" dirty="0"/>
              <a:t> each. All these specifications are under the inductor saturation point.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3B217-7993-C871-B8FF-B05B380B6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79" y="135448"/>
            <a:ext cx="4885678" cy="26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A1C27-8695-4978-C823-A97EF1252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81" y="252662"/>
            <a:ext cx="10515600" cy="1325563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The Heating Coil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55EFD-A1C1-B639-A361-BA93652BB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5" y="1876348"/>
            <a:ext cx="11381173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latin typeface="Helvetica-Condensed"/>
              </a:rPr>
              <a:t>Here Pancake coils are used as it’s necessary to heat the workpiece from only one side, and it’s not possible to surround the part.</a:t>
            </a:r>
          </a:p>
          <a:p>
            <a:pPr algn="l"/>
            <a:r>
              <a:rPr lang="en-US" b="0" i="0" u="none" strike="noStrike" baseline="0" dirty="0">
                <a:latin typeface="Helvetica-Condensed"/>
              </a:rPr>
              <a:t>The flux from only one surface intersects with the workpiece.</a:t>
            </a:r>
          </a:p>
          <a:p>
            <a:pPr algn="l"/>
            <a:r>
              <a:rPr lang="en-US" dirty="0">
                <a:latin typeface="Helvetica-Condensed"/>
              </a:rPr>
              <a:t>The diameter of the pancake will be equal to the head of the filter to be heated =32.4cm. </a:t>
            </a:r>
          </a:p>
          <a:p>
            <a:pPr algn="l"/>
            <a:r>
              <a:rPr lang="en-US" dirty="0">
                <a:latin typeface="Helvetica-Condensed"/>
              </a:rPr>
              <a:t>A minimum of 6 turns of coils which should be increased if possible to decrease the form factor.</a:t>
            </a:r>
          </a:p>
          <a:p>
            <a:pPr algn="l"/>
            <a:r>
              <a:rPr lang="en-US" b="0" i="0" u="none" strike="noStrike" baseline="0" dirty="0">
                <a:latin typeface="Helvetica-Condensed"/>
              </a:rPr>
              <a:t>The coils need to be distant while being wound to prevent shorting themselves</a:t>
            </a:r>
          </a:p>
          <a:p>
            <a:pPr marL="0" indent="0" algn="l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7E7E3-BD69-29AB-BBB4-0B6CAC822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09" y="65127"/>
            <a:ext cx="2258220" cy="17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7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E09A-7265-69C4-F8B9-829C5B6C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77" y="-345089"/>
            <a:ext cx="10515600" cy="1325563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Temperature control of coil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4A6E4-EB44-B8CE-CE23-E8A93D65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81" y="3545145"/>
            <a:ext cx="11611992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The temperature of the copper coil should not get higher than 80C but if it does on a regular basis following method is to be employed:-</a:t>
            </a:r>
          </a:p>
          <a:p>
            <a:r>
              <a:rPr lang="en-IN" dirty="0"/>
              <a:t>We chose hollow copper tubing to make our Heating coil.</a:t>
            </a:r>
          </a:p>
          <a:p>
            <a:r>
              <a:rPr lang="en-IN" dirty="0"/>
              <a:t>It is because water can be made to flow inside them using PVC pipes which can be drained out to regulate the temperature of the coil.</a:t>
            </a:r>
          </a:p>
          <a:p>
            <a:r>
              <a:rPr lang="en-IN" dirty="0"/>
              <a:t>Further advancements can be made using radiator-pump-cooler combo to cool the coil.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3E704-05C9-15D8-C949-159A22117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06" y="803001"/>
            <a:ext cx="7062187" cy="2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1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137A-8EE5-8289-7C79-F76BAD46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How to apply Direct Induction on existing machinery?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BA2EB-C2A9-1E6B-CA34-9719A522E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333333"/>
                </a:solidFill>
                <a:latin typeface="Georgia" panose="02040502050405020303" pitchFamily="18" charset="0"/>
              </a:rPr>
              <a:t>The heating coil is mounted and placed under a thin Porcelain ceramic tile.</a:t>
            </a:r>
          </a:p>
          <a:p>
            <a:r>
              <a:rPr lang="en-US" i="0" dirty="0">
                <a:effectLst/>
                <a:latin typeface="Georgia" panose="02040502050405020303" pitchFamily="18" charset="0"/>
              </a:rPr>
              <a:t>The tile has a compressive strength of 20,000 psi or greater, and a breaking strength of over 275 lbf which can carry the weight of</a:t>
            </a:r>
            <a:r>
              <a:rPr lang="en-IN" dirty="0">
                <a:latin typeface="Georgia" panose="02040502050405020303" pitchFamily="18" charset="0"/>
              </a:rPr>
              <a:t> </a:t>
            </a:r>
            <a:r>
              <a:rPr lang="en-IN" dirty="0">
                <a:solidFill>
                  <a:srgbClr val="333333"/>
                </a:solidFill>
                <a:latin typeface="Georgia" panose="02040502050405020303" pitchFamily="18" charset="0"/>
              </a:rPr>
              <a:t>the entire filter(5.489kg).</a:t>
            </a:r>
          </a:p>
          <a:p>
            <a:r>
              <a:rPr lang="en-IN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 high frequency AC current is made to pass through the coil which induces heat inside the end cap.</a:t>
            </a:r>
          </a:p>
          <a:p>
            <a:r>
              <a:rPr lang="en-IN" dirty="0">
                <a:solidFill>
                  <a:srgbClr val="333333"/>
                </a:solidFill>
                <a:latin typeface="Georgia" panose="02040502050405020303" pitchFamily="18" charset="0"/>
              </a:rPr>
              <a:t>The end cap is heated at a temp of 270C at about 7-8 min before unloading.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505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E4A3-9511-5144-1622-B5D224FC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68" y="231961"/>
            <a:ext cx="10515600" cy="68244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i="0" u="sng" strike="noStrike" baseline="0" dirty="0">
                <a:solidFill>
                  <a:schemeClr val="accent1"/>
                </a:solidFill>
                <a:latin typeface="Calibri" panose="020F0502020204030204" pitchFamily="34" charset="0"/>
              </a:rPr>
              <a:t>Depth of penetration and frequency </a:t>
            </a:r>
            <a:br>
              <a:rPr lang="en-US" sz="4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FBF9-89C5-7A99-96BF-5A2FF0748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99" y="356564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It is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 critical factor.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If the eddy currents do not penetrate the wall thickness of the tube, the heating may not be uniform.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average thickness of filter caps is 1.2cm.</a:t>
            </a:r>
          </a:p>
          <a:p>
            <a:r>
              <a:rPr lang="en-IN" dirty="0"/>
              <a:t>So a sweet spot in current frequency is to be regulated for most efficient heat generation on through filter cap.</a:t>
            </a:r>
          </a:p>
          <a:p>
            <a:r>
              <a:rPr lang="en-IN" dirty="0"/>
              <a:t>At 10kHz eddy current depth of penetration in mild steel is 2.09mm.</a:t>
            </a:r>
          </a:p>
        </p:txBody>
      </p:sp>
      <p:pic>
        <p:nvPicPr>
          <p:cNvPr id="1028" name="Picture 4" descr="heating element induced current">
            <a:extLst>
              <a:ext uri="{FF2B5EF4-FFF2-40B4-BE49-F238E27FC236}">
                <a16:creationId xmlns:a16="http://schemas.microsoft.com/office/drawing/2014/main" id="{9D28D998-8AC2-E4B2-2CF6-3FF66AADB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59" y="681037"/>
            <a:ext cx="52387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913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C338-0A27-1EC0-D836-C76C8CAA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1823"/>
            <a:ext cx="10515600" cy="1325563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Power rating and other specifications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21DBBE-5981-2F54-EF93-687C5747D7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778473"/>
              </p:ext>
            </p:extLst>
          </p:nvPr>
        </p:nvGraphicFramePr>
        <p:xfrm>
          <a:off x="838200" y="911225"/>
          <a:ext cx="10515600" cy="148336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{00A15C55-8517-42AA-B614-E9B94910E393}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2845459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56338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3820428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4567260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3467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SNo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578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Input Voltage (V)  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54.6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324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Current Drawn (A)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27.1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48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Power (W) :-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428.48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1479.66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2748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638190C-B981-BC5B-A35B-F2837EA42C7A}"/>
              </a:ext>
            </a:extLst>
          </p:cNvPr>
          <p:cNvSpPr txBox="1"/>
          <p:nvPr/>
        </p:nvSpPr>
        <p:spPr>
          <a:xfrm>
            <a:off x="710214" y="2894120"/>
            <a:ext cx="111325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 As the metal heats up the value of current drawn will come to a constant and then drop as the internal resistance of the metal decreases.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system will be rated for 1.8kW. The material being mild steel and not a pure ferrite-magnetic material, it is assumed to draw more power to heat up.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/>
              <a:t>Efficiency of coupling between the windings is inversely proportional to the square of </a:t>
            </a:r>
            <a:r>
              <a:rPr lang="en-IN" sz="2400" b="0" i="0" u="none" strike="noStrike" baseline="0" dirty="0"/>
              <a:t>distance between them.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dirty="0"/>
              <a:t>To maximise the coupling, the distance between the coil and the filter cap should vary between 0.75 inches and 1.75 inches hence the ceramic tile should be designed accordingly within </a:t>
            </a:r>
            <a:r>
              <a:rPr lang="en-IN" sz="2400"/>
              <a:t>this range.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329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355C-4533-1F87-D3A8-19AE26AC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Advantages incurred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FEE2BA4-3EDC-8A51-EF0A-1B0F67A49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853637"/>
              </p:ext>
            </p:extLst>
          </p:nvPr>
        </p:nvGraphicFramePr>
        <p:xfrm>
          <a:off x="838200" y="1825625"/>
          <a:ext cx="10515597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845">
                  <a:extLst>
                    <a:ext uri="{9D8B030D-6E8A-4147-A177-3AD203B41FA5}">
                      <a16:colId xmlns:a16="http://schemas.microsoft.com/office/drawing/2014/main" val="1090097427"/>
                    </a:ext>
                  </a:extLst>
                </a:gridCol>
                <a:gridCol w="5939161">
                  <a:extLst>
                    <a:ext uri="{9D8B030D-6E8A-4147-A177-3AD203B41FA5}">
                      <a16:colId xmlns:a16="http://schemas.microsoft.com/office/drawing/2014/main" val="1846672953"/>
                    </a:ext>
                  </a:extLst>
                </a:gridCol>
                <a:gridCol w="3603591">
                  <a:extLst>
                    <a:ext uri="{9D8B030D-6E8A-4147-A177-3AD203B41FA5}">
                      <a16:colId xmlns:a16="http://schemas.microsoft.com/office/drawing/2014/main" val="2324559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Before Induction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After Induction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25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took 1hr (approx.) for the hotplate to acquire desired temp.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Temp. acquired momentarily—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highlight>
                            <a:srgbClr val="00FF00"/>
                          </a:highlight>
                        </a:rPr>
                        <a:t>Production capacity increased</a:t>
                      </a:r>
                    </a:p>
                    <a:p>
                      <a:endParaRPr lang="en-IN" b="1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3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Once switched on, had to remain on inspite of worker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Can be switched on and off on whims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highlight>
                            <a:srgbClr val="00FF00"/>
                          </a:highlight>
                        </a:rPr>
                        <a:t> Daily Power Saved</a:t>
                      </a:r>
                    </a:p>
                    <a:p>
                      <a:endParaRPr lang="en-IN" b="1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6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Current system is rated 2kW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New System rated 1.8kW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highlight>
                            <a:srgbClr val="00FF00"/>
                          </a:highlight>
                        </a:rPr>
                        <a:t> Reduced Power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60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bulk piece of aluminium hotplate heats up to create unsavoury and hot working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Heat generated is localised into the end cap of filter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highlight>
                            <a:srgbClr val="00FF00"/>
                          </a:highlight>
                        </a:rPr>
                        <a:t>Working conditions improved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b="1" dirty="0">
                          <a:highlight>
                            <a:srgbClr val="00FF00"/>
                          </a:highlight>
                        </a:rPr>
                        <a:t>Lesser load on cooling units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37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62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4183-936A-3500-0034-7A7ACDE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5549C-1D7E-6E6B-BBCD-888BBFCAA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>
                <a:hlinkClick r:id="rId2"/>
              </a:rPr>
              <a:t>https://www.ambrell.com/learn/what-is-induction-heating?hsCtaTracking=e6644f6a-4953-4244-96eb-cd858b8d8326%7C26187e5b-61c9-4457-baf6-d986ed93d641</a:t>
            </a:r>
            <a:endParaRPr lang="en-US" b="0" i="0" u="none" strike="noStrike" baseline="0" dirty="0"/>
          </a:p>
          <a:p>
            <a:r>
              <a:rPr lang="en-US" b="0" i="0" u="none" strike="noStrike" baseline="0" dirty="0">
                <a:hlinkClick r:id="rId3"/>
              </a:rPr>
              <a:t>https://www.uihm.com/english/What-is-Induction-Heating-and-induction-heating-principle-1-31-15.html</a:t>
            </a:r>
            <a:endParaRPr lang="en-US" b="0" i="0" u="none" strike="noStrike" baseline="0" dirty="0"/>
          </a:p>
          <a:p>
            <a:r>
              <a:rPr lang="en-US" b="0" i="0" u="none" strike="noStrike" baseline="0" dirty="0"/>
              <a:t> </a:t>
            </a:r>
            <a:r>
              <a:rPr lang="en-IN" dirty="0"/>
              <a:t>An ECT testing by Asst. Professor Vishnu Shankar</a:t>
            </a:r>
            <a:r>
              <a:rPr lang="en-US" b="0" i="0" u="none" strike="noStrike" baseline="0" dirty="0"/>
              <a:t>(RSET)</a:t>
            </a:r>
            <a:endParaRPr lang="en-IN" b="0" i="0" u="none" strike="noStrike" baseline="0" dirty="0"/>
          </a:p>
          <a:p>
            <a:pPr algn="l"/>
            <a:r>
              <a:rPr lang="en-IN" b="0" i="0" dirty="0">
                <a:effectLst/>
                <a:latin typeface="Roboto" panose="02000000000000000000" pitchFamily="2" charset="0"/>
                <a:hlinkClick r:id="rId4"/>
              </a:rPr>
              <a:t>http://bit.ly/3dZCDEy</a:t>
            </a:r>
            <a:endParaRPr lang="en-IN" b="0" i="0" dirty="0">
              <a:effectLst/>
              <a:latin typeface="Roboto" panose="02000000000000000000" pitchFamily="2" charset="0"/>
            </a:endParaRPr>
          </a:p>
          <a:p>
            <a:pPr algn="l"/>
            <a:r>
              <a:rPr lang="en-IN" dirty="0">
                <a:latin typeface="Roboto" panose="02000000000000000000" pitchFamily="2" charset="0"/>
              </a:rPr>
              <a:t>The foremen and technicians of Celeros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28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58CC-3702-2A14-C4CC-267B78F3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2541"/>
          </a:xfrm>
        </p:spPr>
        <p:txBody>
          <a:bodyPr>
            <a:noAutofit/>
          </a:bodyPr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Index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05AFE3-3E8F-36BC-81F8-FDDC6B2420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679291"/>
              </p:ext>
            </p:extLst>
          </p:nvPr>
        </p:nvGraphicFramePr>
        <p:xfrm>
          <a:off x="838200" y="724794"/>
          <a:ext cx="10515597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196">
                  <a:extLst>
                    <a:ext uri="{9D8B030D-6E8A-4147-A177-3AD203B41FA5}">
                      <a16:colId xmlns:a16="http://schemas.microsoft.com/office/drawing/2014/main" val="3157297311"/>
                    </a:ext>
                  </a:extLst>
                </a:gridCol>
                <a:gridCol w="5700202">
                  <a:extLst>
                    <a:ext uri="{9D8B030D-6E8A-4147-A177-3AD203B41FA5}">
                      <a16:colId xmlns:a16="http://schemas.microsoft.com/office/drawing/2014/main" val="154047334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41008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b="1" u="sng" dirty="0"/>
                        <a:t>SNo.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u="sng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u="sng" dirty="0"/>
                        <a:t>PAGE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Present Situation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8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Problem Faced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53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Solution Provided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55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Induction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88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The Power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8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Specifications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3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The Work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49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Capacitors and Inductors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5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The Heating Coil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706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Temperature of Coil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060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How to apply Direct Induction on existing machinery?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71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u="none" strike="noStrike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Depth of penetration and frequency </a:t>
                      </a:r>
                      <a:endParaRPr lang="en-IN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u="none" dirty="0">
                          <a:solidFill>
                            <a:schemeClr val="tx1"/>
                          </a:solidFill>
                        </a:rPr>
                        <a:t>Power rating and other specifications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08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u="none" dirty="0">
                          <a:solidFill>
                            <a:schemeClr val="tx1"/>
                          </a:solidFill>
                        </a:rPr>
                        <a:t>Advantages incurred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01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92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9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FB11-EE72-7C0D-EF5B-E364D2A3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28" y="0"/>
            <a:ext cx="10661343" cy="727908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1"/>
                </a:solidFill>
              </a:rPr>
              <a:t>Present Situation-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DD111-F139-0B7C-AF58-896C9D6C3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52" y="816746"/>
            <a:ext cx="7696695" cy="5479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E2D7A-31BC-CA06-834B-EDDD8A7CA519}"/>
              </a:ext>
            </a:extLst>
          </p:cNvPr>
          <p:cNvSpPr txBox="1"/>
          <p:nvPr/>
        </p:nvSpPr>
        <p:spPr>
          <a:xfrm>
            <a:off x="9596761" y="6189840"/>
            <a:ext cx="2494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Continued…</a:t>
            </a:r>
          </a:p>
        </p:txBody>
      </p:sp>
    </p:spTree>
    <p:extLst>
      <p:ext uri="{BB962C8B-B14F-4D97-AF65-F5344CB8AC3E}">
        <p14:creationId xmlns:p14="http://schemas.microsoft.com/office/powerpoint/2010/main" val="345814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FD107-1F4B-EE35-EF21-2C3244019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4" y="603682"/>
            <a:ext cx="10608076" cy="5573281"/>
          </a:xfrm>
        </p:spPr>
        <p:txBody>
          <a:bodyPr/>
          <a:lstStyle/>
          <a:p>
            <a:r>
              <a:rPr lang="en-IN" dirty="0"/>
              <a:t>In the assembly line, a hot plate made of aluminium is provided which is heated through electricity.</a:t>
            </a:r>
          </a:p>
          <a:p>
            <a:r>
              <a:rPr lang="en-IN" dirty="0"/>
              <a:t> The filter cap filled with adhesive is made to sit on the hot plate</a:t>
            </a:r>
          </a:p>
          <a:p>
            <a:r>
              <a:rPr lang="en-IN" dirty="0"/>
              <a:t> As soon as it reaches the required temperature (approx. 270C), it is baked accordingly.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5658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8AB0-3470-324E-E384-093B71D0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u="sng" dirty="0">
                <a:solidFill>
                  <a:schemeClr val="accent1"/>
                </a:solidFill>
              </a:rPr>
              <a:t>Problem faced-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03DE5-11EC-044D-BBD9-199289345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/>
              <a:t>A lot of power generated is wasted in heating up and raising the temperature of the hot plate every time.</a:t>
            </a:r>
          </a:p>
          <a:p>
            <a:r>
              <a:rPr lang="en-IN" sz="3200" dirty="0"/>
              <a:t>The time required for the hot plate to reach the particular temperature is very long(1-1.5hr) and results in a lot of waste and idle time for the workforce.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935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1857-E337-15CD-DA5E-86F4F9F1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35" y="-258632"/>
            <a:ext cx="10515600" cy="1325563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1"/>
                </a:solidFill>
              </a:rPr>
              <a:t>Solution Provided-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817C8-9E03-9B46-C528-E5995FB6B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935" y="973369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/>
              <a:t>Introducing the concept of Direct Induction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9F7E18-8C28-D39E-4BC3-BB9AC2669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68" y="1879726"/>
            <a:ext cx="6640499" cy="45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E247-5453-E37E-2348-9836CEDD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Induction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28EDA-CDD2-352B-0F52-4585A655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Induction System used here can be divided in 3 main components:-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solidFill>
                  <a:srgbClr val="333333"/>
                </a:solidFill>
                <a:latin typeface="georgia" panose="02040502050405020303" pitchFamily="18" charset="0"/>
              </a:rPr>
              <a:t>The Power unit</a:t>
            </a:r>
          </a:p>
          <a:p>
            <a:pPr marL="514350" indent="-514350">
              <a:buFont typeface="+mj-lt"/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The Work head</a:t>
            </a:r>
          </a:p>
          <a:p>
            <a:pPr marL="514350" indent="-514350">
              <a:buFont typeface="+mj-lt"/>
              <a:buAutoNum type="arabicPeriod"/>
            </a:pPr>
            <a:r>
              <a:rPr lang="en-I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Heating coil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</a:p>
          <a:p>
            <a:pPr marL="0" indent="0">
              <a:buNone/>
            </a:pPr>
            <a:r>
              <a:rPr lang="en-IN" dirty="0"/>
              <a:t>   Let’s </a:t>
            </a:r>
            <a:r>
              <a:rPr lang="en-IN"/>
              <a:t>dig in </a:t>
            </a:r>
            <a:r>
              <a:rPr lang="en-IN" dirty="0"/>
              <a:t>a bit deeper in its working….</a:t>
            </a:r>
            <a:endParaRPr lang="en-I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33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2048-71C1-38DB-2E03-888CEFB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15"/>
            <a:ext cx="10515600" cy="50488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The Power Unit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BC9D-A597-A5CA-05A7-0CADDF92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35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DC power supply consists of a standard air or water cooled step-up transformer and a high voltage </a:t>
            </a:r>
            <a:r>
              <a:rPr lang="en-US" i="0" u="none" strike="noStrike" dirty="0">
                <a:effectLst/>
                <a:latin typeface="Arial" panose="020B0604020202020204" pitchFamily="34" charset="0"/>
                <a:hlinkClick r:id="rId2" tooltip="Rec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rectifier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unit capable of generating voltages to power the oscillator. The unit needs to be rated correctly to supply the necessary current to the oscillator.</a:t>
            </a:r>
          </a:p>
          <a:p>
            <a:pPr marL="0" indent="0">
              <a:buNone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                                Further specifications are </a:t>
            </a:r>
          </a:p>
          <a:p>
            <a:pPr marL="0" indent="0">
              <a:buNone/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                                                     discussed in the next slide…..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95C6B-6D37-8367-7549-0E54CD31F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70012"/>
            <a:ext cx="10439400" cy="24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4CF8-368C-0145-F249-06DFFA0D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841"/>
            <a:ext cx="10515600" cy="18351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>
                <a:solidFill>
                  <a:schemeClr val="accent1"/>
                </a:solidFill>
              </a:rPr>
              <a:t>Specifications</a:t>
            </a:r>
            <a:br>
              <a:rPr lang="en-IN" b="1" u="sng" dirty="0">
                <a:solidFill>
                  <a:schemeClr val="accent1"/>
                </a:solidFill>
              </a:rPr>
            </a:br>
            <a:endParaRPr lang="en-IN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6800-E032-1971-CAA4-744DD3FD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76" y="1109641"/>
            <a:ext cx="11389310" cy="5628509"/>
          </a:xfrm>
        </p:spPr>
        <p:txBody>
          <a:bodyPr>
            <a:normAutofit/>
          </a:bodyPr>
          <a:lstStyle/>
          <a:p>
            <a:r>
              <a:rPr lang="en-IN" dirty="0"/>
              <a:t>A transformer is used to step down the main power supply to up to 65V Ac but adds a lot of current which is essential to the system.</a:t>
            </a:r>
          </a:p>
          <a:p>
            <a:r>
              <a:rPr lang="en-IN" dirty="0"/>
              <a:t>6 gauge wires are used to connect this to full bridge rectifier which is rated for up to 70Amp of current. Here the system is converted into a DC power supply. </a:t>
            </a:r>
          </a:p>
          <a:p>
            <a:r>
              <a:rPr lang="en-IN" dirty="0"/>
              <a:t>Current needs to be supported by a massive capacitor of 35000 micro Farads.</a:t>
            </a:r>
          </a:p>
          <a:p>
            <a:r>
              <a:rPr lang="en-IN" dirty="0"/>
              <a:t>A variac is connected to the system to vary the power supply and regulate the temperature of filter cap 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4981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1224</Words>
  <Application>Microsoft Office PowerPoint</Application>
  <PresentationFormat>Widescreen</PresentationFormat>
  <Paragraphs>171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Georgia</vt:lpstr>
      <vt:lpstr>Helvetica-Condensed</vt:lpstr>
      <vt:lpstr>Roboto</vt:lpstr>
      <vt:lpstr>Office Theme</vt:lpstr>
      <vt:lpstr>Project Title-</vt:lpstr>
      <vt:lpstr>Index</vt:lpstr>
      <vt:lpstr>Present Situation-</vt:lpstr>
      <vt:lpstr>PowerPoint Presentation</vt:lpstr>
      <vt:lpstr>Problem faced- </vt:lpstr>
      <vt:lpstr>Solution Provided-</vt:lpstr>
      <vt:lpstr>Induction System</vt:lpstr>
      <vt:lpstr>The Power Unit</vt:lpstr>
      <vt:lpstr>Specifications </vt:lpstr>
      <vt:lpstr>The Work Head</vt:lpstr>
      <vt:lpstr>Capacitors and Inductors</vt:lpstr>
      <vt:lpstr>The Heating Coil</vt:lpstr>
      <vt:lpstr>Temperature control of coil</vt:lpstr>
      <vt:lpstr>How to apply Direct Induction on existing machinery?</vt:lpstr>
      <vt:lpstr>Depth of penetration and frequency  </vt:lpstr>
      <vt:lpstr>Power rating and other specifications</vt:lpstr>
      <vt:lpstr>Advantages incurred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</dc:title>
  <dc:creator>Human Resource</dc:creator>
  <cp:lastModifiedBy>Denis Maheshwari</cp:lastModifiedBy>
  <cp:revision>22</cp:revision>
  <dcterms:created xsi:type="dcterms:W3CDTF">2022-05-30T07:00:48Z</dcterms:created>
  <dcterms:modified xsi:type="dcterms:W3CDTF">2022-07-12T10:27:42Z</dcterms:modified>
</cp:coreProperties>
</file>